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9469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418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418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A583EDFF-2AE7-4B8D-ABF8-1C57B909F30F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9758"/>
            <a:ext cx="5557520" cy="4177665"/>
          </a:xfrm>
          <a:prstGeom prst="rect">
            <a:avLst/>
          </a:prstGeom>
        </p:spPr>
        <p:txBody>
          <a:bodyPr vert="horz" lIns="92738" tIns="46369" rIns="92738" bIns="463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10323" cy="46418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17904"/>
            <a:ext cx="3010323" cy="46418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CE12B413-06E0-4E06-B620-B969683D6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51897-F573-4047-B6F8-8A079AFEFF5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3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0C98-3213-409D-8961-8D4B076F6148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Kelton@dc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Vines abstract"/>
          <p:cNvPicPr>
            <a:picLocks noChangeAspect="1" noChangeArrowheads="1"/>
          </p:cNvPicPr>
          <p:nvPr/>
        </p:nvPicPr>
        <p:blipFill>
          <a:blip r:embed="rId3" cstate="print"/>
          <a:srcRect l="9167" t="-2454" r="-1" b="43568"/>
          <a:stretch>
            <a:fillRect/>
          </a:stretch>
        </p:blipFill>
        <p:spPr bwMode="auto">
          <a:xfrm>
            <a:off x="0" y="50292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Vines abstract"/>
          <p:cNvPicPr>
            <a:picLocks noChangeAspect="1" noChangeArrowheads="1"/>
          </p:cNvPicPr>
          <p:nvPr/>
        </p:nvPicPr>
        <p:blipFill>
          <a:blip r:embed="rId4" cstate="print"/>
          <a:srcRect t="23044" r="5000"/>
          <a:stretch>
            <a:fillRect/>
          </a:stretch>
        </p:blipFill>
        <p:spPr bwMode="auto">
          <a:xfrm>
            <a:off x="457200" y="0"/>
            <a:ext cx="86868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Green DC Agenda Logo2"/>
          <p:cNvPicPr>
            <a:picLocks noChangeAspect="1" noChangeArrowheads="1"/>
          </p:cNvPicPr>
          <p:nvPr/>
        </p:nvPicPr>
        <p:blipFill>
          <a:blip r:embed="rId5" cstate="print"/>
          <a:srcRect r="44928"/>
          <a:stretch>
            <a:fillRect/>
          </a:stretch>
        </p:blipFill>
        <p:spPr bwMode="auto">
          <a:xfrm>
            <a:off x="6284891" y="5181600"/>
            <a:ext cx="2478109" cy="104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Stars and Bars 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6248400"/>
            <a:ext cx="58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81000" y="1676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sz="4400" b="1" dirty="0" smtClean="0"/>
          </a:p>
          <a:p>
            <a:pPr lvl="0" algn="ctr"/>
            <a:endParaRPr lang="en-US" sz="4400" b="1" dirty="0" smtClean="0"/>
          </a:p>
          <a:p>
            <a:pPr lvl="0" algn="ctr"/>
            <a:r>
              <a:rPr lang="en-US" sz="4400" b="1" dirty="0" smtClean="0"/>
              <a:t>3 Ps OF ENVIRONMENTAL ENFORCEMENT</a:t>
            </a:r>
          </a:p>
          <a:p>
            <a:pPr lvl="0" algn="ctr"/>
            <a:endParaRPr lang="en-US" sz="4400" b="1" dirty="0" smtClean="0"/>
          </a:p>
          <a:p>
            <a:pPr algn="ctr"/>
            <a:r>
              <a:rPr lang="en-US" sz="4400" dirty="0" smtClean="0"/>
              <a:t>PRAY, PLAY OR PAY.</a:t>
            </a:r>
          </a:p>
          <a:p>
            <a:pPr lvl="0" algn="ctr"/>
            <a:endParaRPr lang="en-US" sz="4400" b="1" dirty="0" smtClean="0"/>
          </a:p>
          <a:p>
            <a:pPr lvl="0" algn="ctr"/>
            <a:endParaRPr lang="en-US" sz="44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8600"/>
            <a:ext cx="23934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2578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6764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You can do whatever you want to, and</a:t>
            </a:r>
            <a:r>
              <a:rPr lang="en-US" sz="3200" b="1" dirty="0" smtClean="0"/>
              <a:t> PRAY </a:t>
            </a:r>
            <a:r>
              <a:rPr lang="en-US" sz="3200" dirty="0" smtClean="0"/>
              <a:t>you won’t get caught.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You can</a:t>
            </a:r>
            <a:r>
              <a:rPr lang="en-US" sz="3200" b="1" dirty="0" smtClean="0"/>
              <a:t> PLAY</a:t>
            </a:r>
            <a:r>
              <a:rPr lang="en-US" sz="3200" dirty="0" smtClean="0"/>
              <a:t> by the rules and avoid fines and penalties.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You can</a:t>
            </a:r>
            <a:r>
              <a:rPr lang="en-US" sz="3200" b="1" dirty="0" smtClean="0"/>
              <a:t> PAY</a:t>
            </a:r>
            <a:r>
              <a:rPr lang="en-US" sz="3200" dirty="0" smtClean="0"/>
              <a:t> large fines and penalties for violations.</a:t>
            </a:r>
            <a:endParaRPr lang="en-US" sz="3200" dirty="0"/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4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257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7526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974725" algn="l"/>
              </a:tabLst>
            </a:pPr>
            <a:endParaRPr lang="en-US" sz="3200" dirty="0" smtClean="0"/>
          </a:p>
          <a:p>
            <a:pPr algn="ctr">
              <a:tabLst>
                <a:tab pos="974725" algn="l"/>
              </a:tabLst>
            </a:pPr>
            <a:endParaRPr lang="en-US" sz="3200" dirty="0" smtClean="0"/>
          </a:p>
          <a:p>
            <a:pPr algn="ctr">
              <a:tabLst>
                <a:tab pos="974725" algn="l"/>
              </a:tabLst>
            </a:pPr>
            <a:endParaRPr lang="en-US" sz="3200" dirty="0" smtClean="0"/>
          </a:p>
          <a:p>
            <a:pPr algn="ctr">
              <a:tabLst>
                <a:tab pos="974725" algn="l"/>
              </a:tabLst>
            </a:pPr>
            <a:r>
              <a:rPr lang="en-US" sz="3200" dirty="0" smtClean="0"/>
              <a:t>Fines range from $50 to $32,000 per day per violation</a:t>
            </a:r>
            <a:endParaRPr lang="en-US" sz="3200" dirty="0"/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4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3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257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3716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We normally use the </a:t>
            </a:r>
            <a:r>
              <a:rPr lang="en-US" sz="2800" b="1" dirty="0" smtClean="0"/>
              <a:t>Civil Infractions Schedule of Fines</a:t>
            </a:r>
            <a:r>
              <a:rPr lang="en-US" sz="2800" dirty="0" smtClean="0"/>
              <a:t> which has five (5) classes of violations and five (5) fine amounts that vary depending on the severity of the violation.</a:t>
            </a:r>
          </a:p>
          <a:p>
            <a:r>
              <a:rPr lang="en-US" sz="2400" dirty="0" smtClean="0"/>
              <a:t>Class 1 - For the first offense…………………………...…...$ 4,000</a:t>
            </a:r>
          </a:p>
          <a:p>
            <a:r>
              <a:rPr lang="en-US" sz="2400" dirty="0" smtClean="0"/>
              <a:t>Class 2 - For the first offense…………………………..…....$ 2,000</a:t>
            </a:r>
          </a:p>
          <a:p>
            <a:r>
              <a:rPr lang="en-US" sz="2400" dirty="0" smtClean="0"/>
              <a:t>Class 3 - For the first offense…….……………………..…...$ 1,000</a:t>
            </a:r>
          </a:p>
          <a:p>
            <a:r>
              <a:rPr lang="en-US" sz="2400" dirty="0" smtClean="0"/>
              <a:t>Class 4 - For the first offense…………………………….…...$   200</a:t>
            </a:r>
          </a:p>
          <a:p>
            <a:r>
              <a:rPr lang="en-US" sz="2400" dirty="0" smtClean="0"/>
              <a:t>Class 5 - For the first offense…………………………..……..$   100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Fines for hazardous waste violations are half of the above amounts</a:t>
            </a:r>
            <a:endParaRPr lang="en-US" sz="2800" dirty="0"/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6400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600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 smtClean="0"/>
              <a:t>Penalties Increase for Repeat Violations</a:t>
            </a:r>
          </a:p>
          <a:p>
            <a:endParaRPr lang="en-US" sz="3200" dirty="0" smtClean="0"/>
          </a:p>
          <a:p>
            <a:r>
              <a:rPr lang="en-US" sz="3200" dirty="0" smtClean="0"/>
              <a:t>Fines can multiply for up to $32,000 per violation for the fourth violation  of the same regulation committed by the same respondent within three (3) calendar years.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4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257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7526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974725" algn="l"/>
              </a:tabLst>
            </a:pPr>
            <a:r>
              <a:rPr lang="en-US" sz="2400" dirty="0" smtClean="0"/>
              <a:t>Contact:</a:t>
            </a:r>
          </a:p>
          <a:p>
            <a:pPr>
              <a:tabLst>
                <a:tab pos="974725" algn="l"/>
              </a:tabLst>
            </a:pPr>
            <a:endParaRPr lang="en-US" sz="2400" dirty="0" smtClean="0"/>
          </a:p>
          <a:p>
            <a:pPr>
              <a:tabLst>
                <a:tab pos="974725" algn="l"/>
              </a:tabLst>
            </a:pPr>
            <a:r>
              <a:rPr lang="en-US" dirty="0" smtClean="0"/>
              <a:t>Steve Kelton, Acting Chief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Office of Enforcement  and Environmental Justice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District </a:t>
            </a:r>
            <a:r>
              <a:rPr lang="en-US" dirty="0" smtClean="0"/>
              <a:t>Department of the Environment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1200 First Street NE, 5</a:t>
            </a:r>
            <a:r>
              <a:rPr lang="en-US" baseline="30000" dirty="0" smtClean="0"/>
              <a:t>th</a:t>
            </a:r>
            <a:r>
              <a:rPr lang="en-US" dirty="0" smtClean="0"/>
              <a:t> Floor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Washington, DC  20002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(202) 654-6031 – Direct</a:t>
            </a:r>
          </a:p>
          <a:p>
            <a:pPr>
              <a:tabLst>
                <a:tab pos="974725" algn="l"/>
              </a:tabLst>
            </a:pPr>
            <a:r>
              <a:rPr lang="en-US" dirty="0" smtClean="0">
                <a:hlinkClick r:id="rId3"/>
              </a:rPr>
              <a:t>Steve.Kelton@dc.gov</a:t>
            </a:r>
            <a:r>
              <a:rPr lang="en-US" dirty="0" smtClean="0"/>
              <a:t> </a:t>
            </a:r>
            <a:endParaRPr lang="en-US" dirty="0" smtClean="0"/>
          </a:p>
          <a:p>
            <a:pPr algn="ctr">
              <a:tabLst>
                <a:tab pos="974725" algn="l"/>
              </a:tabLst>
            </a:pPr>
            <a:endParaRPr lang="en-US" sz="3200" dirty="0" smtClean="0"/>
          </a:p>
          <a:p>
            <a:pPr algn="ctr">
              <a:tabLst>
                <a:tab pos="974725" algn="l"/>
              </a:tabLst>
            </a:pPr>
            <a:endParaRPr lang="en-US" sz="3200" dirty="0" smtClean="0"/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5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254</Words>
  <Application>Microsoft Office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3 Ps OF ENVIRONMENTAL ENFORCEMENT</vt:lpstr>
      <vt:lpstr>3 Ps OF ENVIRONMENTAL ENFORCEMENT</vt:lpstr>
      <vt:lpstr>3 Ps OF ENVIRONMENTAL ENFORCEMENT</vt:lpstr>
      <vt:lpstr>3 Ps OF ENVIRONMENTAL ENFORCEMENT</vt:lpstr>
      <vt:lpstr>3 Ps OF ENVIRONMENTAL ENFORCEMENT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dan.guilbeault</dc:creator>
  <cp:lastModifiedBy>diane.johnson5</cp:lastModifiedBy>
  <cp:revision>179</cp:revision>
  <dcterms:created xsi:type="dcterms:W3CDTF">2011-05-09T19:54:16Z</dcterms:created>
  <dcterms:modified xsi:type="dcterms:W3CDTF">2012-02-07T21:49:08Z</dcterms:modified>
</cp:coreProperties>
</file>